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A8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C"/>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C"/>
          </a:p>
        </p:txBody>
      </p:sp>
      <p:sp>
        <p:nvSpPr>
          <p:cNvPr id="4" name="Marcador de fecha 3"/>
          <p:cNvSpPr>
            <a:spLocks noGrp="1"/>
          </p:cNvSpPr>
          <p:nvPr>
            <p:ph type="dt" sz="half" idx="10"/>
          </p:nvPr>
        </p:nvSpPr>
        <p:spPr/>
        <p:txBody>
          <a:bodyPr/>
          <a:lstStyle/>
          <a:p>
            <a:fld id="{32ABFCD2-2EC6-426F-BCA3-41F3679AB902}" type="datetimeFigureOut">
              <a:rPr lang="es-EC" smtClean="0"/>
              <a:t>07/05/2020</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1259500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10"/>
          </p:nvPr>
        </p:nvSpPr>
        <p:spPr/>
        <p:txBody>
          <a:bodyPr/>
          <a:lstStyle/>
          <a:p>
            <a:fld id="{32ABFCD2-2EC6-426F-BCA3-41F3679AB902}" type="datetimeFigureOut">
              <a:rPr lang="es-EC" smtClean="0"/>
              <a:t>07/05/2020</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4179818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C"/>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10"/>
          </p:nvPr>
        </p:nvSpPr>
        <p:spPr/>
        <p:txBody>
          <a:bodyPr/>
          <a:lstStyle/>
          <a:p>
            <a:fld id="{32ABFCD2-2EC6-426F-BCA3-41F3679AB902}" type="datetimeFigureOut">
              <a:rPr lang="es-EC" smtClean="0"/>
              <a:t>07/05/2020</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2540214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10"/>
          </p:nvPr>
        </p:nvSpPr>
        <p:spPr/>
        <p:txBody>
          <a:bodyPr/>
          <a:lstStyle/>
          <a:p>
            <a:fld id="{32ABFCD2-2EC6-426F-BCA3-41F3679AB902}" type="datetimeFigureOut">
              <a:rPr lang="es-EC" smtClean="0"/>
              <a:t>07/05/2020</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1169159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C"/>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2ABFCD2-2EC6-426F-BCA3-41F3679AB902}" type="datetimeFigureOut">
              <a:rPr lang="es-EC" smtClean="0"/>
              <a:t>07/05/2020</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3229860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Marcador de fecha 4"/>
          <p:cNvSpPr>
            <a:spLocks noGrp="1"/>
          </p:cNvSpPr>
          <p:nvPr>
            <p:ph type="dt" sz="half" idx="10"/>
          </p:nvPr>
        </p:nvSpPr>
        <p:spPr/>
        <p:txBody>
          <a:bodyPr/>
          <a:lstStyle/>
          <a:p>
            <a:fld id="{32ABFCD2-2EC6-426F-BCA3-41F3679AB902}" type="datetimeFigureOut">
              <a:rPr lang="es-EC" smtClean="0"/>
              <a:t>07/05/2020</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3014860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C"/>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7" name="Marcador de fecha 6"/>
          <p:cNvSpPr>
            <a:spLocks noGrp="1"/>
          </p:cNvSpPr>
          <p:nvPr>
            <p:ph type="dt" sz="half" idx="10"/>
          </p:nvPr>
        </p:nvSpPr>
        <p:spPr/>
        <p:txBody>
          <a:bodyPr/>
          <a:lstStyle/>
          <a:p>
            <a:fld id="{32ABFCD2-2EC6-426F-BCA3-41F3679AB902}" type="datetimeFigureOut">
              <a:rPr lang="es-EC" smtClean="0"/>
              <a:t>07/05/2020</a:t>
            </a:fld>
            <a:endParaRPr lang="es-EC"/>
          </a:p>
        </p:txBody>
      </p:sp>
      <p:sp>
        <p:nvSpPr>
          <p:cNvPr id="8" name="Marcador de pie de página 7"/>
          <p:cNvSpPr>
            <a:spLocks noGrp="1"/>
          </p:cNvSpPr>
          <p:nvPr>
            <p:ph type="ftr" sz="quarter" idx="11"/>
          </p:nvPr>
        </p:nvSpPr>
        <p:spPr/>
        <p:txBody>
          <a:bodyPr/>
          <a:lstStyle/>
          <a:p>
            <a:endParaRPr lang="es-EC"/>
          </a:p>
        </p:txBody>
      </p:sp>
      <p:sp>
        <p:nvSpPr>
          <p:cNvPr id="9" name="Marcador de número de diapositiva 8"/>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2687623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fecha 2"/>
          <p:cNvSpPr>
            <a:spLocks noGrp="1"/>
          </p:cNvSpPr>
          <p:nvPr>
            <p:ph type="dt" sz="half" idx="10"/>
          </p:nvPr>
        </p:nvSpPr>
        <p:spPr/>
        <p:txBody>
          <a:bodyPr/>
          <a:lstStyle/>
          <a:p>
            <a:fld id="{32ABFCD2-2EC6-426F-BCA3-41F3679AB902}" type="datetimeFigureOut">
              <a:rPr lang="es-EC" smtClean="0"/>
              <a:t>07/05/2020</a:t>
            </a:fld>
            <a:endParaRPr lang="es-EC"/>
          </a:p>
        </p:txBody>
      </p:sp>
      <p:sp>
        <p:nvSpPr>
          <p:cNvPr id="4" name="Marcador de pie de página 3"/>
          <p:cNvSpPr>
            <a:spLocks noGrp="1"/>
          </p:cNvSpPr>
          <p:nvPr>
            <p:ph type="ftr" sz="quarter" idx="11"/>
          </p:nvPr>
        </p:nvSpPr>
        <p:spPr/>
        <p:txBody>
          <a:bodyPr/>
          <a:lstStyle/>
          <a:p>
            <a:endParaRPr lang="es-EC"/>
          </a:p>
        </p:txBody>
      </p:sp>
      <p:sp>
        <p:nvSpPr>
          <p:cNvPr id="5" name="Marcador de número de diapositiva 4"/>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2927867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2ABFCD2-2EC6-426F-BCA3-41F3679AB902}" type="datetimeFigureOut">
              <a:rPr lang="es-EC" smtClean="0"/>
              <a:t>07/05/2020</a:t>
            </a:fld>
            <a:endParaRPr lang="es-EC"/>
          </a:p>
        </p:txBody>
      </p:sp>
      <p:sp>
        <p:nvSpPr>
          <p:cNvPr id="3" name="Marcador de pie de página 2"/>
          <p:cNvSpPr>
            <a:spLocks noGrp="1"/>
          </p:cNvSpPr>
          <p:nvPr>
            <p:ph type="ftr" sz="quarter" idx="11"/>
          </p:nvPr>
        </p:nvSpPr>
        <p:spPr/>
        <p:txBody>
          <a:bodyPr/>
          <a:lstStyle/>
          <a:p>
            <a:endParaRPr lang="es-EC"/>
          </a:p>
        </p:txBody>
      </p:sp>
      <p:sp>
        <p:nvSpPr>
          <p:cNvPr id="4" name="Marcador de número de diapositiva 3"/>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15307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C"/>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2ABFCD2-2EC6-426F-BCA3-41F3679AB902}" type="datetimeFigureOut">
              <a:rPr lang="es-EC" smtClean="0"/>
              <a:t>07/05/2020</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1376206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C"/>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2ABFCD2-2EC6-426F-BCA3-41F3679AB902}" type="datetimeFigureOut">
              <a:rPr lang="es-EC" smtClean="0"/>
              <a:t>07/05/2020</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5F4063EA-6384-4904-AB55-2F326CA383CF}" type="slidenum">
              <a:rPr lang="es-EC" smtClean="0"/>
              <a:t>‹Nº›</a:t>
            </a:fld>
            <a:endParaRPr lang="es-EC"/>
          </a:p>
        </p:txBody>
      </p:sp>
    </p:spTree>
    <p:extLst>
      <p:ext uri="{BB962C8B-B14F-4D97-AF65-F5344CB8AC3E}">
        <p14:creationId xmlns:p14="http://schemas.microsoft.com/office/powerpoint/2010/main" val="123364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C"/>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ABFCD2-2EC6-426F-BCA3-41F3679AB902}" type="datetimeFigureOut">
              <a:rPr lang="es-EC" smtClean="0"/>
              <a:t>07/05/2020</a:t>
            </a:fld>
            <a:endParaRPr lang="es-EC"/>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063EA-6384-4904-AB55-2F326CA383CF}" type="slidenum">
              <a:rPr lang="es-EC" smtClean="0"/>
              <a:t>‹Nº›</a:t>
            </a:fld>
            <a:endParaRPr lang="es-EC"/>
          </a:p>
        </p:txBody>
      </p:sp>
    </p:spTree>
    <p:extLst>
      <p:ext uri="{BB962C8B-B14F-4D97-AF65-F5344CB8AC3E}">
        <p14:creationId xmlns:p14="http://schemas.microsoft.com/office/powerpoint/2010/main" val="1359695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7000"/>
            <a:lum/>
          </a:blip>
          <a:srcRect/>
          <a:stretch>
            <a:fillRect t="-6000" b="-6000"/>
          </a:stretch>
        </a:blipFill>
        <a:effectLst/>
      </p:bgPr>
    </p:bg>
    <p:spTree>
      <p:nvGrpSpPr>
        <p:cNvPr id="1" name=""/>
        <p:cNvGrpSpPr/>
        <p:nvPr/>
      </p:nvGrpSpPr>
      <p:grpSpPr>
        <a:xfrm>
          <a:off x="0" y="0"/>
          <a:ext cx="0" cy="0"/>
          <a:chOff x="0" y="0"/>
          <a:chExt cx="0" cy="0"/>
        </a:xfrm>
      </p:grpSpPr>
      <p:sp>
        <p:nvSpPr>
          <p:cNvPr id="4" name="CuadroTexto 3"/>
          <p:cNvSpPr txBox="1"/>
          <p:nvPr/>
        </p:nvSpPr>
        <p:spPr>
          <a:xfrm>
            <a:off x="3593202" y="2707420"/>
            <a:ext cx="4906851" cy="646331"/>
          </a:xfrm>
          <a:prstGeom prst="rect">
            <a:avLst/>
          </a:prstGeom>
          <a:solidFill>
            <a:schemeClr val="accent4">
              <a:lumMod val="20000"/>
              <a:lumOff val="80000"/>
              <a:alpha val="39000"/>
            </a:schemeClr>
          </a:solidFill>
        </p:spPr>
        <p:txBody>
          <a:bodyPr wrap="square" rtlCol="0">
            <a:spAutoFit/>
          </a:bodyPr>
          <a:lstStyle/>
          <a:p>
            <a:pPr algn="ctr"/>
            <a:r>
              <a:rPr lang="es-EC" sz="3600" b="1" i="1" dirty="0" smtClean="0">
                <a:latin typeface="Times New Roman" panose="02020603050405020304" pitchFamily="18" charset="0"/>
                <a:cs typeface="Times New Roman" panose="02020603050405020304" pitchFamily="18" charset="0"/>
              </a:rPr>
              <a:t>COVID -19</a:t>
            </a:r>
            <a:endParaRPr lang="es-EC" dirty="0">
              <a:latin typeface="Times New Roman" panose="02020603050405020304" pitchFamily="18" charset="0"/>
              <a:cs typeface="Times New Roman" panose="02020603050405020304" pitchFamily="18" charset="0"/>
            </a:endParaRPr>
          </a:p>
        </p:txBody>
      </p:sp>
      <p:sp>
        <p:nvSpPr>
          <p:cNvPr id="5" name="CuadroTexto 4"/>
          <p:cNvSpPr txBox="1"/>
          <p:nvPr/>
        </p:nvSpPr>
        <p:spPr>
          <a:xfrm>
            <a:off x="2646604" y="2147010"/>
            <a:ext cx="6800045" cy="523220"/>
          </a:xfrm>
          <a:prstGeom prst="rect">
            <a:avLst/>
          </a:prstGeom>
          <a:noFill/>
        </p:spPr>
        <p:txBody>
          <a:bodyPr wrap="square" rtlCol="0">
            <a:spAutoFit/>
          </a:bodyPr>
          <a:lstStyle/>
          <a:p>
            <a:pPr algn="ctr"/>
            <a:r>
              <a:rPr lang="es-EC" sz="2800" b="1" i="1" dirty="0" smtClean="0">
                <a:latin typeface="Harlow Solid Italic" panose="04030604020F02020D02" pitchFamily="82" charset="0"/>
              </a:rPr>
              <a:t>Salud mental en tiempos de </a:t>
            </a:r>
            <a:endParaRPr lang="es-EC" sz="2800" b="1" i="1" dirty="0" smtClean="0">
              <a:latin typeface="Harlow Solid Italic" panose="04030604020F02020D02" pitchFamily="82" charset="0"/>
            </a:endParaRPr>
          </a:p>
        </p:txBody>
      </p:sp>
      <p:sp>
        <p:nvSpPr>
          <p:cNvPr id="6" name="CuadroTexto 5"/>
          <p:cNvSpPr txBox="1"/>
          <p:nvPr/>
        </p:nvSpPr>
        <p:spPr>
          <a:xfrm>
            <a:off x="4886537" y="4553572"/>
            <a:ext cx="2601532" cy="923330"/>
          </a:xfrm>
          <a:prstGeom prst="rect">
            <a:avLst/>
          </a:prstGeom>
          <a:noFill/>
        </p:spPr>
        <p:txBody>
          <a:bodyPr wrap="square" rtlCol="0">
            <a:spAutoFit/>
          </a:bodyPr>
          <a:lstStyle/>
          <a:p>
            <a:pPr algn="ctr"/>
            <a:r>
              <a:rPr lang="es-EC" i="1" dirty="0" smtClean="0">
                <a:latin typeface="Times New Roman" panose="02020603050405020304" pitchFamily="18" charset="0"/>
                <a:cs typeface="Times New Roman" panose="02020603050405020304" pitchFamily="18" charset="0"/>
              </a:rPr>
              <a:t>Por:</a:t>
            </a:r>
          </a:p>
          <a:p>
            <a:pPr algn="ctr"/>
            <a:r>
              <a:rPr lang="es-EC" i="1" dirty="0" smtClean="0">
                <a:latin typeface="Times New Roman" panose="02020603050405020304" pitchFamily="18" charset="0"/>
                <a:cs typeface="Times New Roman" panose="02020603050405020304" pitchFamily="18" charset="0"/>
              </a:rPr>
              <a:t>Psi. </a:t>
            </a:r>
            <a:r>
              <a:rPr lang="es-EC" i="1" dirty="0" err="1" smtClean="0">
                <a:latin typeface="Times New Roman" panose="02020603050405020304" pitchFamily="18" charset="0"/>
                <a:cs typeface="Times New Roman" panose="02020603050405020304" pitchFamily="18" charset="0"/>
              </a:rPr>
              <a:t>Clin</a:t>
            </a:r>
            <a:r>
              <a:rPr lang="es-EC" i="1" dirty="0" smtClean="0">
                <a:latin typeface="Times New Roman" panose="02020603050405020304" pitchFamily="18" charset="0"/>
                <a:cs typeface="Times New Roman" panose="02020603050405020304" pitchFamily="18" charset="0"/>
              </a:rPr>
              <a:t>. Pre profesional Ángela Romero F.</a:t>
            </a:r>
            <a:endParaRPr lang="es-EC"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92784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1026" name="Picture 2" descr="101 actividades que puede hacer un psicólogo, además de psicología ..."/>
          <p:cNvPicPr>
            <a:picLocks noChangeAspect="1" noChangeArrowheads="1"/>
          </p:cNvPicPr>
          <p:nvPr/>
        </p:nvPicPr>
        <p:blipFill rotWithShape="1">
          <a:blip r:embed="rId2">
            <a:extLst>
              <a:ext uri="{28A0092B-C50C-407E-A947-70E740481C1C}">
                <a14:useLocalDpi xmlns:a14="http://schemas.microsoft.com/office/drawing/2010/main" val="0"/>
              </a:ext>
            </a:extLst>
          </a:blip>
          <a:srcRect l="19820" r="15495"/>
          <a:stretch/>
        </p:blipFill>
        <p:spPr bwMode="auto">
          <a:xfrm>
            <a:off x="0" y="0"/>
            <a:ext cx="5050303" cy="666750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p:cNvSpPr txBox="1"/>
          <p:nvPr/>
        </p:nvSpPr>
        <p:spPr>
          <a:xfrm>
            <a:off x="5422005" y="321971"/>
            <a:ext cx="6460902" cy="400110"/>
          </a:xfrm>
          <a:prstGeom prst="rect">
            <a:avLst/>
          </a:prstGeom>
          <a:noFill/>
        </p:spPr>
        <p:txBody>
          <a:bodyPr wrap="square" rtlCol="0">
            <a:spAutoFit/>
          </a:bodyPr>
          <a:lstStyle/>
          <a:p>
            <a:r>
              <a:rPr lang="es-EC" sz="2000" b="1" i="1" dirty="0" smtClean="0">
                <a:latin typeface="Times New Roman" panose="02020603050405020304" pitchFamily="18" charset="0"/>
                <a:cs typeface="Times New Roman" panose="02020603050405020304" pitchFamily="18" charset="0"/>
              </a:rPr>
              <a:t>¿Cómo regular nuestras emociones en momentos de crisis</a:t>
            </a:r>
            <a:r>
              <a:rPr lang="es-EC" b="1" i="1" dirty="0" smtClean="0"/>
              <a:t>?</a:t>
            </a:r>
            <a:endParaRPr lang="es-EC" b="1" i="1" dirty="0"/>
          </a:p>
        </p:txBody>
      </p:sp>
      <p:sp>
        <p:nvSpPr>
          <p:cNvPr id="3" name="CuadroTexto 2"/>
          <p:cNvSpPr txBox="1"/>
          <p:nvPr/>
        </p:nvSpPr>
        <p:spPr>
          <a:xfrm>
            <a:off x="5299656" y="1043189"/>
            <a:ext cx="6705600" cy="923330"/>
          </a:xfrm>
          <a:prstGeom prst="rect">
            <a:avLst/>
          </a:prstGeom>
          <a:noFill/>
        </p:spPr>
        <p:txBody>
          <a:bodyPr wrap="square" rtlCol="0">
            <a:spAutoFit/>
          </a:bodyPr>
          <a:lstStyle/>
          <a:p>
            <a:pPr algn="just"/>
            <a:r>
              <a:rPr lang="es-EC" dirty="0" smtClean="0"/>
              <a:t>Sabemos que estamos en un proceso de adaptación, pero ¿cómo regular nuestras emociones ante todo lo nuevo que estamos viviendo?</a:t>
            </a:r>
            <a:endParaRPr lang="es-EC" dirty="0"/>
          </a:p>
        </p:txBody>
      </p:sp>
      <p:sp>
        <p:nvSpPr>
          <p:cNvPr id="4" name="CuadroTexto 3"/>
          <p:cNvSpPr txBox="1"/>
          <p:nvPr/>
        </p:nvSpPr>
        <p:spPr>
          <a:xfrm>
            <a:off x="5299656" y="2197475"/>
            <a:ext cx="6705600" cy="1477328"/>
          </a:xfrm>
          <a:prstGeom prst="rect">
            <a:avLst/>
          </a:prstGeom>
          <a:solidFill>
            <a:schemeClr val="bg2">
              <a:lumMod val="75000"/>
            </a:schemeClr>
          </a:solidFill>
        </p:spPr>
        <p:txBody>
          <a:bodyPr wrap="square" rtlCol="0">
            <a:spAutoFit/>
          </a:bodyPr>
          <a:lstStyle/>
          <a:p>
            <a:pPr algn="just"/>
            <a:r>
              <a:rPr lang="es-EC" dirty="0"/>
              <a:t>Siempre nos enfrentamos a cosas nuevas, sean buenas o malas y el adaptarnos a ellas puede </a:t>
            </a:r>
            <a:r>
              <a:rPr lang="es-EC" dirty="0" smtClean="0"/>
              <a:t>significar dejar </a:t>
            </a:r>
            <a:r>
              <a:rPr lang="es-EC" dirty="0"/>
              <a:t>de lado ciertos hábitos o estados emocionales, o  en algunos casos aferrarnos más que nada a lo que ya poseemos. </a:t>
            </a:r>
            <a:endParaRPr lang="es-EC" dirty="0" smtClean="0"/>
          </a:p>
          <a:p>
            <a:pPr algn="just"/>
            <a:endParaRPr lang="es-EC" dirty="0"/>
          </a:p>
        </p:txBody>
      </p:sp>
      <p:sp>
        <p:nvSpPr>
          <p:cNvPr id="6" name="CuadroTexto 5"/>
          <p:cNvSpPr txBox="1"/>
          <p:nvPr/>
        </p:nvSpPr>
        <p:spPr>
          <a:xfrm>
            <a:off x="5299656" y="4362636"/>
            <a:ext cx="6705599" cy="2308324"/>
          </a:xfrm>
          <a:prstGeom prst="rect">
            <a:avLst/>
          </a:prstGeom>
          <a:noFill/>
        </p:spPr>
        <p:txBody>
          <a:bodyPr wrap="square" rtlCol="0">
            <a:spAutoFit/>
          </a:bodyPr>
          <a:lstStyle/>
          <a:p>
            <a:pPr algn="just"/>
            <a:r>
              <a:rPr lang="es-EC" dirty="0" smtClean="0"/>
              <a:t>Cada persona se adapta a una situación nueva  a su manera, sea considerada buena o mala, algunos pasaran </a:t>
            </a:r>
            <a:r>
              <a:rPr lang="es-EC" dirty="0"/>
              <a:t>melancólicos, sin poder dormir, sin poder comer bien o queriendo comer de </a:t>
            </a:r>
            <a:r>
              <a:rPr lang="es-EC" dirty="0" smtClean="0"/>
              <a:t>más.</a:t>
            </a:r>
          </a:p>
          <a:p>
            <a:pPr algn="just"/>
            <a:r>
              <a:rPr lang="es-EC" dirty="0" smtClean="0"/>
              <a:t>Nuestro </a:t>
            </a:r>
            <a:r>
              <a:rPr lang="es-EC" dirty="0"/>
              <a:t>estado de ánimo  puede ser un mar tormentoso en donde nuestras emociones chocan entre sí o, podemos estar estancados a </a:t>
            </a:r>
            <a:r>
              <a:rPr lang="es-EC" dirty="0" smtClean="0"/>
              <a:t>sola emoción. </a:t>
            </a:r>
          </a:p>
          <a:p>
            <a:pPr algn="just"/>
            <a:endParaRPr lang="es-EC" dirty="0"/>
          </a:p>
          <a:p>
            <a:pPr algn="ctr"/>
            <a:r>
              <a:rPr lang="es-EC" dirty="0" smtClean="0"/>
              <a:t>Sea cual sea tu situación, conócete, no te juzgues. </a:t>
            </a:r>
            <a:endParaRPr lang="es-EC" dirty="0"/>
          </a:p>
        </p:txBody>
      </p:sp>
      <p:sp>
        <p:nvSpPr>
          <p:cNvPr id="7" name="CuadroTexto 6"/>
          <p:cNvSpPr txBox="1"/>
          <p:nvPr/>
        </p:nvSpPr>
        <p:spPr>
          <a:xfrm>
            <a:off x="6609009" y="3834053"/>
            <a:ext cx="4299397"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EC" dirty="0" smtClean="0"/>
              <a:t>Ningún proceso de adaptación será fácil.</a:t>
            </a:r>
          </a:p>
        </p:txBody>
      </p:sp>
    </p:spTree>
    <p:extLst>
      <p:ext uri="{BB962C8B-B14F-4D97-AF65-F5344CB8AC3E}">
        <p14:creationId xmlns:p14="http://schemas.microsoft.com/office/powerpoint/2010/main" val="1444317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CuadroTexto 1"/>
          <p:cNvSpPr txBox="1"/>
          <p:nvPr/>
        </p:nvSpPr>
        <p:spPr>
          <a:xfrm>
            <a:off x="2961546" y="616532"/>
            <a:ext cx="6130344" cy="461665"/>
          </a:xfrm>
          <a:prstGeom prst="rect">
            <a:avLst/>
          </a:prstGeom>
          <a:noFill/>
        </p:spPr>
        <p:txBody>
          <a:bodyPr wrap="square" rtlCol="0">
            <a:spAutoFit/>
          </a:bodyPr>
          <a:lstStyle/>
          <a:p>
            <a:pPr algn="ctr"/>
            <a:r>
              <a:rPr lang="es-EC" sz="2400" b="1" i="1" dirty="0">
                <a:latin typeface="Times New Roman" panose="02020603050405020304" pitchFamily="18" charset="0"/>
                <a:cs typeface="Times New Roman" panose="02020603050405020304" pitchFamily="18" charset="0"/>
              </a:rPr>
              <a:t>El miedo a la </a:t>
            </a:r>
            <a:r>
              <a:rPr lang="es-EC" sz="2400" b="1" i="1" dirty="0" smtClean="0">
                <a:latin typeface="Times New Roman" panose="02020603050405020304" pitchFamily="18" charset="0"/>
                <a:cs typeface="Times New Roman" panose="02020603050405020304" pitchFamily="18" charset="0"/>
              </a:rPr>
              <a:t>incertidumbre</a:t>
            </a:r>
            <a:endParaRPr lang="es-EC" sz="2400" i="1" dirty="0">
              <a:latin typeface="Times New Roman" panose="02020603050405020304" pitchFamily="18" charset="0"/>
              <a:cs typeface="Times New Roman" panose="02020603050405020304" pitchFamily="18" charset="0"/>
            </a:endParaRPr>
          </a:p>
        </p:txBody>
      </p:sp>
      <p:pic>
        <p:nvPicPr>
          <p:cNvPr id="2050" name="Picture 2" descr="Psicología Mente Pensamientos - Imagen gratis en Pixaba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45521" y="3345008"/>
            <a:ext cx="2043448" cy="2645879"/>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p:cNvSpPr txBox="1"/>
          <p:nvPr/>
        </p:nvSpPr>
        <p:spPr>
          <a:xfrm>
            <a:off x="566075" y="1629317"/>
            <a:ext cx="11359762" cy="1477328"/>
          </a:xfrm>
          <a:prstGeom prst="rect">
            <a:avLst/>
          </a:prstGeom>
          <a:noFill/>
        </p:spPr>
        <p:txBody>
          <a:bodyPr wrap="square" rtlCol="0">
            <a:spAutoFit/>
          </a:bodyPr>
          <a:lstStyle/>
          <a:p>
            <a:pPr algn="ctr"/>
            <a:endParaRPr lang="es-EC" dirty="0" smtClean="0">
              <a:latin typeface="Times New Roman" panose="02020603050405020304" pitchFamily="18" charset="0"/>
              <a:cs typeface="Times New Roman" panose="02020603050405020304" pitchFamily="18" charset="0"/>
            </a:endParaRPr>
          </a:p>
          <a:p>
            <a:pPr algn="just"/>
            <a:r>
              <a:rPr lang="es-EC" dirty="0" smtClean="0">
                <a:latin typeface="Times New Roman" panose="02020603050405020304" pitchFamily="18" charset="0"/>
                <a:cs typeface="Times New Roman" panose="02020603050405020304" pitchFamily="18" charset="0"/>
              </a:rPr>
              <a:t>La personas estamos acostumbradas al control, a querer las cosas claras, para tener una noción que lo que se viene. </a:t>
            </a:r>
            <a:r>
              <a:rPr lang="es-EC" dirty="0" smtClean="0">
                <a:latin typeface="Times New Roman" panose="02020603050405020304" pitchFamily="18" charset="0"/>
                <a:cs typeface="Times New Roman" panose="02020603050405020304" pitchFamily="18" charset="0"/>
              </a:rPr>
              <a:t>Pero mucho que intentemos controlar nuestro mundo, habrá ciertas situaciones o circunstancias que sucederán sin que lo esperemos y sin que tengamos ningún poder para modificarlas. </a:t>
            </a:r>
          </a:p>
          <a:p>
            <a:pPr algn="just"/>
            <a:endParaRPr lang="es-EC" dirty="0">
              <a:latin typeface="Times New Roman" panose="02020603050405020304" pitchFamily="18" charset="0"/>
              <a:cs typeface="Times New Roman" panose="02020603050405020304" pitchFamily="18" charset="0"/>
            </a:endParaRPr>
          </a:p>
        </p:txBody>
      </p:sp>
      <p:sp>
        <p:nvSpPr>
          <p:cNvPr id="5" name="CuadroTexto 4"/>
          <p:cNvSpPr txBox="1"/>
          <p:nvPr/>
        </p:nvSpPr>
        <p:spPr>
          <a:xfrm>
            <a:off x="566075" y="3374786"/>
            <a:ext cx="9350657" cy="2616101"/>
          </a:xfrm>
          <a:prstGeom prst="rect">
            <a:avLst/>
          </a:prstGeom>
          <a:noFill/>
          <a:ln>
            <a:solidFill>
              <a:schemeClr val="tx1"/>
            </a:solidFill>
          </a:ln>
        </p:spPr>
        <p:txBody>
          <a:bodyPr wrap="square" rtlCol="0">
            <a:spAutoFit/>
          </a:bodyPr>
          <a:lstStyle/>
          <a:p>
            <a:pPr algn="ctr"/>
            <a:r>
              <a:rPr lang="es-EC" sz="2000" b="1" i="1" dirty="0" smtClean="0"/>
              <a:t>¿Qué podemos hacer con la incertidumbre?</a:t>
            </a:r>
          </a:p>
          <a:p>
            <a:pPr marL="285750" indent="-285750" algn="ctr">
              <a:buFont typeface="Arial" panose="020B0604020202020204" pitchFamily="34" charset="0"/>
              <a:buChar char="•"/>
            </a:pPr>
            <a:r>
              <a:rPr lang="es-EC" b="1" dirty="0" smtClean="0"/>
              <a:t>Deja de intentar controlar, no puedes y te creará mucho malestar</a:t>
            </a:r>
          </a:p>
          <a:p>
            <a:r>
              <a:rPr lang="es-EC" dirty="0" smtClean="0"/>
              <a:t>Controla tus pensamientos y esto solo sucederá cuando te proyectes en como piensas las cosas y cuanto tiempo le dedicas a las incertidumbres. </a:t>
            </a:r>
          </a:p>
          <a:p>
            <a:pPr marL="285750" indent="-285750" algn="ctr">
              <a:buFont typeface="Arial" panose="020B0604020202020204" pitchFamily="34" charset="0"/>
              <a:buChar char="•"/>
            </a:pPr>
            <a:r>
              <a:rPr lang="es-EC" b="1" dirty="0"/>
              <a:t>Tómate los recuerdos como lo que son e intenta no mezclarlos con </a:t>
            </a:r>
            <a:r>
              <a:rPr lang="es-EC" b="1" dirty="0" smtClean="0"/>
              <a:t>sentimientos.</a:t>
            </a:r>
          </a:p>
          <a:p>
            <a:pPr marL="285750" indent="-285750" algn="ctr">
              <a:buFont typeface="Arial" panose="020B0604020202020204" pitchFamily="34" charset="0"/>
              <a:buChar char="•"/>
            </a:pPr>
            <a:r>
              <a:rPr lang="es-EC" b="1" dirty="0" smtClean="0"/>
              <a:t>No sigas una rutina que lo único que hace es acordarte de la incertidumbre con la que vives.</a:t>
            </a:r>
          </a:p>
          <a:p>
            <a:pPr marL="285750" indent="-285750" algn="ctr">
              <a:buFont typeface="Arial" panose="020B0604020202020204" pitchFamily="34" charset="0"/>
              <a:buChar char="•"/>
            </a:pPr>
            <a:r>
              <a:rPr lang="es-EC" b="1" dirty="0" smtClean="0"/>
              <a:t>No intentes vincular tus sentimientos o emociones con tus  pensamientos cuando intentas reflexionar fríamente sobre algo.</a:t>
            </a:r>
          </a:p>
          <a:p>
            <a:pPr marL="285750" indent="-285750">
              <a:buFont typeface="Arial" panose="020B0604020202020204" pitchFamily="34" charset="0"/>
              <a:buChar char="•"/>
            </a:pPr>
            <a:endParaRPr lang="es-EC" b="1" dirty="0" smtClean="0"/>
          </a:p>
        </p:txBody>
      </p:sp>
      <p:sp>
        <p:nvSpPr>
          <p:cNvPr id="6" name="CuadroTexto 5"/>
          <p:cNvSpPr txBox="1"/>
          <p:nvPr/>
        </p:nvSpPr>
        <p:spPr>
          <a:xfrm>
            <a:off x="3051995" y="1212268"/>
            <a:ext cx="6387921" cy="646331"/>
          </a:xfrm>
          <a:prstGeom prst="rect">
            <a:avLst/>
          </a:prstGeom>
          <a:noFill/>
        </p:spPr>
        <p:txBody>
          <a:bodyPr wrap="square" rtlCol="0">
            <a:spAutoFit/>
          </a:bodyPr>
          <a:lstStyle/>
          <a:p>
            <a:r>
              <a:rPr lang="es-EC" dirty="0" smtClean="0">
                <a:latin typeface="Times New Roman" panose="02020603050405020304" pitchFamily="18" charset="0"/>
                <a:cs typeface="Times New Roman" panose="02020603050405020304" pitchFamily="18" charset="0"/>
              </a:rPr>
              <a:t>El cambio genera incertidumbre y esa incertidumbre nos da miedo. </a:t>
            </a:r>
          </a:p>
          <a:p>
            <a:endParaRPr lang="es-EC" dirty="0"/>
          </a:p>
        </p:txBody>
      </p:sp>
    </p:spTree>
    <p:extLst>
      <p:ext uri="{BB962C8B-B14F-4D97-AF65-F5344CB8AC3E}">
        <p14:creationId xmlns:p14="http://schemas.microsoft.com/office/powerpoint/2010/main" val="1517505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CuadroTexto 1"/>
          <p:cNvSpPr txBox="1"/>
          <p:nvPr/>
        </p:nvSpPr>
        <p:spPr>
          <a:xfrm>
            <a:off x="2975613" y="377381"/>
            <a:ext cx="6130344" cy="461665"/>
          </a:xfrm>
          <a:prstGeom prst="rect">
            <a:avLst/>
          </a:prstGeom>
          <a:noFill/>
        </p:spPr>
        <p:txBody>
          <a:bodyPr wrap="square" rtlCol="0">
            <a:spAutoFit/>
          </a:bodyPr>
          <a:lstStyle/>
          <a:p>
            <a:pPr algn="ctr"/>
            <a:r>
              <a:rPr lang="es-EC" sz="2400" b="1" i="1" dirty="0">
                <a:latin typeface="Times New Roman" panose="02020603050405020304" pitchFamily="18" charset="0"/>
                <a:cs typeface="Times New Roman" panose="02020603050405020304" pitchFamily="18" charset="0"/>
              </a:rPr>
              <a:t>El miedo a la </a:t>
            </a:r>
            <a:r>
              <a:rPr lang="es-EC" sz="2400" b="1" i="1" dirty="0" smtClean="0">
                <a:latin typeface="Times New Roman" panose="02020603050405020304" pitchFamily="18" charset="0"/>
                <a:cs typeface="Times New Roman" panose="02020603050405020304" pitchFamily="18" charset="0"/>
              </a:rPr>
              <a:t>incertidumbre</a:t>
            </a:r>
            <a:endParaRPr lang="es-EC" sz="2400" i="1" dirty="0">
              <a:latin typeface="Times New Roman" panose="02020603050405020304" pitchFamily="18" charset="0"/>
              <a:cs typeface="Times New Roman" panose="02020603050405020304" pitchFamily="18" charset="0"/>
            </a:endParaRPr>
          </a:p>
        </p:txBody>
      </p:sp>
      <p:sp>
        <p:nvSpPr>
          <p:cNvPr id="5" name="CuadroTexto 4"/>
          <p:cNvSpPr txBox="1"/>
          <p:nvPr/>
        </p:nvSpPr>
        <p:spPr>
          <a:xfrm>
            <a:off x="873085" y="1168205"/>
            <a:ext cx="10648354" cy="4862870"/>
          </a:xfrm>
          <a:prstGeom prst="rect">
            <a:avLst/>
          </a:prstGeom>
          <a:noFill/>
          <a:ln>
            <a:solidFill>
              <a:schemeClr val="tx1"/>
            </a:solidFill>
          </a:ln>
        </p:spPr>
        <p:txBody>
          <a:bodyPr wrap="square" rtlCol="0">
            <a:spAutoFit/>
          </a:bodyPr>
          <a:lstStyle/>
          <a:p>
            <a:pPr algn="ctr"/>
            <a:r>
              <a:rPr lang="es-EC" sz="2000" b="1" i="1" dirty="0" smtClean="0"/>
              <a:t>¿Cómo podemos desprendernos del miedo?</a:t>
            </a:r>
          </a:p>
          <a:p>
            <a:pPr algn="ctr"/>
            <a:endParaRPr lang="es-EC" sz="2000" b="1" i="1" dirty="0" smtClean="0"/>
          </a:p>
          <a:p>
            <a:pPr marL="285750" indent="-285750">
              <a:buFont typeface="Arial" panose="020B0604020202020204" pitchFamily="34" charset="0"/>
              <a:buChar char="•"/>
            </a:pPr>
            <a:r>
              <a:rPr lang="es-EC" b="1" dirty="0"/>
              <a:t>Deja de preguntarte el por qué de las </a:t>
            </a:r>
            <a:r>
              <a:rPr lang="es-EC" b="1" dirty="0" smtClean="0"/>
              <a:t>cosas.</a:t>
            </a:r>
          </a:p>
          <a:p>
            <a:r>
              <a:rPr lang="es-EC" dirty="0" smtClean="0"/>
              <a:t>Cuando vivimos preguntándonos los porqué, solemos vivir en un bucle sin fin de ansiedad a las respuestas cuando hay cosas que por mas que queramos somos ajenos a la verdad. </a:t>
            </a:r>
          </a:p>
          <a:p>
            <a:r>
              <a:rPr lang="es-EC" dirty="0" smtClean="0"/>
              <a:t>Lo mejor es,  cuando no encontremos un porqué, centrarnos  en el  “¿para qué?”. </a:t>
            </a:r>
          </a:p>
          <a:p>
            <a:endParaRPr lang="es-EC" dirty="0"/>
          </a:p>
          <a:p>
            <a:pPr marL="285750" indent="-285750">
              <a:buFont typeface="Arial" panose="020B0604020202020204" pitchFamily="34" charset="0"/>
              <a:buChar char="•"/>
            </a:pPr>
            <a:r>
              <a:rPr lang="es-EC" b="1" dirty="0" smtClean="0"/>
              <a:t>Revisa tu comunicación contigo mismo.</a:t>
            </a:r>
          </a:p>
          <a:p>
            <a:r>
              <a:rPr lang="es-EC" dirty="0" smtClean="0"/>
              <a:t>Revisa qué cosas piensas, analiza tu pensamiento como lo harías con otros, encuentra las flaquezas y las verdades, pero más que nada analiza que te estás diciendo que posiblemente te está haciendo daño. </a:t>
            </a:r>
          </a:p>
          <a:p>
            <a:endParaRPr lang="es-EC" dirty="0" smtClean="0"/>
          </a:p>
          <a:p>
            <a:pPr marL="285750" indent="-285750">
              <a:buFont typeface="Arial" panose="020B0604020202020204" pitchFamily="34" charset="0"/>
              <a:buChar char="•"/>
            </a:pPr>
            <a:r>
              <a:rPr lang="es-EC" b="1" dirty="0"/>
              <a:t>Despréndete de cosas que no te aportan </a:t>
            </a:r>
            <a:r>
              <a:rPr lang="es-EC" b="1" dirty="0" smtClean="0"/>
              <a:t>nada.</a:t>
            </a:r>
          </a:p>
          <a:p>
            <a:r>
              <a:rPr lang="es-EC" dirty="0" smtClean="0"/>
              <a:t>Despréndete de la importancia que le das a personas, a sus actos, o de tus propios pensamientos que te causan daño. </a:t>
            </a:r>
          </a:p>
          <a:p>
            <a:endParaRPr lang="es-EC" dirty="0" smtClean="0"/>
          </a:p>
          <a:p>
            <a:pPr marL="285750" indent="-285750">
              <a:buFont typeface="Arial" panose="020B0604020202020204" pitchFamily="34" charset="0"/>
              <a:buChar char="•"/>
            </a:pPr>
            <a:r>
              <a:rPr lang="es-EC" b="1" dirty="0" smtClean="0"/>
              <a:t>Haz un plan de vida, planifica tu futuro, tu semana o tu siguiente día.</a:t>
            </a:r>
          </a:p>
          <a:p>
            <a:r>
              <a:rPr lang="es-EC" dirty="0" smtClean="0"/>
              <a:t>Ponle metas al día, metas de actos o sentimientos, proyéctate. </a:t>
            </a:r>
            <a:endParaRPr lang="es-EC" dirty="0"/>
          </a:p>
        </p:txBody>
      </p:sp>
    </p:spTree>
    <p:extLst>
      <p:ext uri="{BB962C8B-B14F-4D97-AF65-F5344CB8AC3E}">
        <p14:creationId xmlns:p14="http://schemas.microsoft.com/office/powerpoint/2010/main" val="1657751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6" name="Picture 4" descr="La ansiedad crónica daña la salud - Revista Mercad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p:cNvSpPr txBox="1"/>
          <p:nvPr/>
        </p:nvSpPr>
        <p:spPr>
          <a:xfrm>
            <a:off x="3798276" y="350763"/>
            <a:ext cx="4600135" cy="584775"/>
          </a:xfrm>
          <a:prstGeom prst="rect">
            <a:avLst/>
          </a:prstGeom>
          <a:solidFill>
            <a:schemeClr val="tx2">
              <a:lumMod val="20000"/>
              <a:lumOff val="80000"/>
              <a:alpha val="52000"/>
            </a:schemeClr>
          </a:solidFill>
        </p:spPr>
        <p:txBody>
          <a:bodyPr wrap="square" rtlCol="0">
            <a:spAutoFit/>
          </a:bodyPr>
          <a:lstStyle/>
          <a:p>
            <a:pPr algn="ctr"/>
            <a:r>
              <a:rPr lang="es-EC" sz="3200" b="1" dirty="0" smtClean="0">
                <a:latin typeface="Times New Roman" panose="02020603050405020304" pitchFamily="18" charset="0"/>
                <a:cs typeface="Times New Roman" panose="02020603050405020304" pitchFamily="18" charset="0"/>
              </a:rPr>
              <a:t>¿Tengo ansiedad? </a:t>
            </a:r>
            <a:endParaRPr lang="es-EC" sz="3200" b="1" dirty="0">
              <a:latin typeface="Times New Roman" panose="02020603050405020304" pitchFamily="18" charset="0"/>
              <a:cs typeface="Times New Roman" panose="02020603050405020304" pitchFamily="18" charset="0"/>
            </a:endParaRPr>
          </a:p>
        </p:txBody>
      </p:sp>
      <p:sp>
        <p:nvSpPr>
          <p:cNvPr id="3" name="CuadroTexto 2"/>
          <p:cNvSpPr txBox="1"/>
          <p:nvPr/>
        </p:nvSpPr>
        <p:spPr>
          <a:xfrm>
            <a:off x="682281" y="1024691"/>
            <a:ext cx="3305908" cy="523220"/>
          </a:xfrm>
          <a:prstGeom prst="rect">
            <a:avLst/>
          </a:prstGeom>
          <a:noFill/>
        </p:spPr>
        <p:txBody>
          <a:bodyPr wrap="square" rtlCol="0">
            <a:spAutoFit/>
          </a:bodyPr>
          <a:lstStyle/>
          <a:p>
            <a:r>
              <a:rPr lang="es-EC" sz="2800" dirty="0" smtClean="0">
                <a:latin typeface="Times New Roman" panose="02020603050405020304" pitchFamily="18" charset="0"/>
                <a:cs typeface="Times New Roman" panose="02020603050405020304" pitchFamily="18" charset="0"/>
              </a:rPr>
              <a:t>¿Qué es ansiedad? </a:t>
            </a:r>
            <a:endParaRPr lang="es-EC" sz="2800" dirty="0">
              <a:latin typeface="Times New Roman" panose="02020603050405020304" pitchFamily="18" charset="0"/>
              <a:cs typeface="Times New Roman" panose="02020603050405020304" pitchFamily="18" charset="0"/>
            </a:endParaRPr>
          </a:p>
        </p:txBody>
      </p:sp>
      <p:sp>
        <p:nvSpPr>
          <p:cNvPr id="6" name="CuadroTexto 5"/>
          <p:cNvSpPr txBox="1"/>
          <p:nvPr/>
        </p:nvSpPr>
        <p:spPr>
          <a:xfrm>
            <a:off x="302454" y="1694576"/>
            <a:ext cx="3685735" cy="5016758"/>
          </a:xfrm>
          <a:prstGeom prst="rect">
            <a:avLst/>
          </a:prstGeom>
          <a:solidFill>
            <a:schemeClr val="tx2">
              <a:lumMod val="20000"/>
              <a:lumOff val="80000"/>
              <a:alpha val="76000"/>
            </a:schemeClr>
          </a:solidFill>
        </p:spPr>
        <p:txBody>
          <a:bodyPr wrap="square" rtlCol="0">
            <a:spAutoFit/>
          </a:bodyPr>
          <a:lstStyle/>
          <a:p>
            <a:pPr algn="just"/>
            <a:r>
              <a:rPr lang="es-EC" sz="2000" dirty="0"/>
              <a:t>La ansiedad es básicamente un mecanismo defensivo. Es un sistema de alerta ante situaciones consideradas amenazantes. Es un mecanismo universal, se da en todas las personas, es normal, adaptativo, mejora el rendimiento y la capacidad de anticipación y respuesta. La función de la ansiedad es movilizar al organismo, mantenerlo alerta y dispuesto para intervenir frente a los riesgos y amenazas, de forma que no se produzcan o se minimicen sus consecuencias. </a:t>
            </a:r>
          </a:p>
        </p:txBody>
      </p:sp>
      <p:sp>
        <p:nvSpPr>
          <p:cNvPr id="7" name="CuadroTexto 6"/>
          <p:cNvSpPr txBox="1"/>
          <p:nvPr/>
        </p:nvSpPr>
        <p:spPr>
          <a:xfrm>
            <a:off x="7666892" y="2644726"/>
            <a:ext cx="4164037" cy="461665"/>
          </a:xfrm>
          <a:prstGeom prst="rect">
            <a:avLst/>
          </a:prstGeom>
          <a:noFill/>
        </p:spPr>
        <p:txBody>
          <a:bodyPr wrap="square" rtlCol="0">
            <a:spAutoFit/>
          </a:bodyPr>
          <a:lstStyle/>
          <a:p>
            <a:pPr algn="ctr"/>
            <a:r>
              <a:rPr lang="es-EC" sz="2400" dirty="0" smtClean="0">
                <a:latin typeface="Times New Roman" panose="02020603050405020304" pitchFamily="18" charset="0"/>
                <a:cs typeface="Times New Roman" panose="02020603050405020304" pitchFamily="18" charset="0"/>
              </a:rPr>
              <a:t>¿Es normal sentirme ansioso</a:t>
            </a:r>
            <a:r>
              <a:rPr lang="es-EC" dirty="0" smtClean="0">
                <a:latin typeface="Times New Roman" panose="02020603050405020304" pitchFamily="18" charset="0"/>
                <a:cs typeface="Times New Roman" panose="02020603050405020304" pitchFamily="18" charset="0"/>
              </a:rPr>
              <a:t>?</a:t>
            </a:r>
            <a:endParaRPr lang="es-EC" dirty="0">
              <a:latin typeface="Times New Roman" panose="02020603050405020304" pitchFamily="18" charset="0"/>
              <a:cs typeface="Times New Roman" panose="02020603050405020304" pitchFamily="18" charset="0"/>
            </a:endParaRPr>
          </a:p>
        </p:txBody>
      </p:sp>
      <p:sp>
        <p:nvSpPr>
          <p:cNvPr id="8" name="CuadroTexto 7"/>
          <p:cNvSpPr txBox="1"/>
          <p:nvPr/>
        </p:nvSpPr>
        <p:spPr>
          <a:xfrm>
            <a:off x="7455876" y="3411415"/>
            <a:ext cx="4586068" cy="1323439"/>
          </a:xfrm>
          <a:prstGeom prst="rect">
            <a:avLst/>
          </a:prstGeom>
          <a:solidFill>
            <a:schemeClr val="tx2">
              <a:lumMod val="20000"/>
              <a:lumOff val="80000"/>
              <a:alpha val="72000"/>
            </a:schemeClr>
          </a:solidFill>
        </p:spPr>
        <p:txBody>
          <a:bodyPr wrap="square" rtlCol="0">
            <a:spAutoFit/>
          </a:bodyPr>
          <a:lstStyle/>
          <a:p>
            <a:pPr algn="just"/>
            <a:r>
              <a:rPr lang="es-EC" sz="2000" dirty="0" smtClean="0"/>
              <a:t>Sí, es normal, todas las personas pasamos por ello, solo que cada persona reacciona a la ansiedad a su manera; pero todos podemos aprender a cómo lidiar con ella. </a:t>
            </a:r>
            <a:endParaRPr lang="es-EC" sz="2000" dirty="0"/>
          </a:p>
        </p:txBody>
      </p:sp>
    </p:spTree>
    <p:extLst>
      <p:ext uri="{BB962C8B-B14F-4D97-AF65-F5344CB8AC3E}">
        <p14:creationId xmlns:p14="http://schemas.microsoft.com/office/powerpoint/2010/main" val="228503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CuadroTexto 1"/>
          <p:cNvSpPr txBox="1"/>
          <p:nvPr/>
        </p:nvSpPr>
        <p:spPr>
          <a:xfrm>
            <a:off x="1336430" y="1285593"/>
            <a:ext cx="9777047" cy="5293757"/>
          </a:xfrm>
          <a:prstGeom prst="rect">
            <a:avLst/>
          </a:prstGeom>
          <a:noFill/>
        </p:spPr>
        <p:txBody>
          <a:bodyPr wrap="square" rtlCol="0">
            <a:spAutoFit/>
          </a:bodyPr>
          <a:lstStyle/>
          <a:p>
            <a:pPr marL="285750" lvl="0" indent="-285750" algn="just">
              <a:buFont typeface="Arial" panose="020B0604020202020204" pitchFamily="34" charset="0"/>
              <a:buChar char="•"/>
            </a:pPr>
            <a:r>
              <a:rPr lang="es-EC" sz="2000" dirty="0" smtClean="0">
                <a:latin typeface="Times New Roman" panose="02020603050405020304" pitchFamily="18" charset="0"/>
                <a:cs typeface="Times New Roman" panose="02020603050405020304" pitchFamily="18" charset="0"/>
              </a:rPr>
              <a:t>Sientes </a:t>
            </a:r>
            <a:r>
              <a:rPr lang="es-EC" sz="2000" dirty="0">
                <a:latin typeface="Times New Roman" panose="02020603050405020304" pitchFamily="18" charset="0"/>
                <a:cs typeface="Times New Roman" panose="02020603050405020304" pitchFamily="18" charset="0"/>
              </a:rPr>
              <a:t>que te estás preocupando demasiado y que esto interfiere en tu trabajo, tus relaciones y otros aspectos de tu </a:t>
            </a:r>
            <a:r>
              <a:rPr lang="es-EC" sz="2000" dirty="0" smtClean="0">
                <a:latin typeface="Times New Roman" panose="02020603050405020304" pitchFamily="18" charset="0"/>
                <a:cs typeface="Times New Roman" panose="02020603050405020304" pitchFamily="18" charset="0"/>
              </a:rPr>
              <a:t>vida</a:t>
            </a:r>
          </a:p>
          <a:p>
            <a:pPr lvl="0" algn="just"/>
            <a:endParaRPr lang="es-EC" sz="2000" dirty="0">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es-EC" sz="2000" dirty="0">
                <a:latin typeface="Times New Roman" panose="02020603050405020304" pitchFamily="18" charset="0"/>
                <a:cs typeface="Times New Roman" panose="02020603050405020304" pitchFamily="18" charset="0"/>
              </a:rPr>
              <a:t>Tu miedo, tu preocupación o tu ansiedad te causan malestar y te resulta difícil </a:t>
            </a:r>
            <a:r>
              <a:rPr lang="es-EC" sz="2000" dirty="0" smtClean="0">
                <a:latin typeface="Times New Roman" panose="02020603050405020304" pitchFamily="18" charset="0"/>
                <a:cs typeface="Times New Roman" panose="02020603050405020304" pitchFamily="18" charset="0"/>
              </a:rPr>
              <a:t>controlarlos</a:t>
            </a:r>
          </a:p>
          <a:p>
            <a:pPr marL="285750" lvl="0" indent="-285750" algn="just">
              <a:buFont typeface="Arial" panose="020B0604020202020204" pitchFamily="34" charset="0"/>
              <a:buChar char="•"/>
            </a:pPr>
            <a:endParaRPr lang="es-EC" sz="2000" dirty="0" smtClean="0">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es-EC" sz="2000" dirty="0" smtClean="0">
                <a:latin typeface="Times New Roman" panose="02020603050405020304" pitchFamily="18" charset="0"/>
                <a:cs typeface="Times New Roman" panose="02020603050405020304" pitchFamily="18" charset="0"/>
              </a:rPr>
              <a:t>Te </a:t>
            </a:r>
            <a:r>
              <a:rPr lang="es-EC" sz="2000" dirty="0">
                <a:latin typeface="Times New Roman" panose="02020603050405020304" pitchFamily="18" charset="0"/>
                <a:cs typeface="Times New Roman" panose="02020603050405020304" pitchFamily="18" charset="0"/>
              </a:rPr>
              <a:t>sientes deprimido, tienes problemas con el consumo de alcohol o drogas, o tienes otros problemas de salud mental junto con </a:t>
            </a:r>
            <a:r>
              <a:rPr lang="es-EC" sz="2000" dirty="0" smtClean="0">
                <a:latin typeface="Times New Roman" panose="02020603050405020304" pitchFamily="18" charset="0"/>
                <a:cs typeface="Times New Roman" panose="02020603050405020304" pitchFamily="18" charset="0"/>
              </a:rPr>
              <a:t>ansiedad</a:t>
            </a:r>
          </a:p>
          <a:p>
            <a:pPr marL="285750" lvl="0" indent="-285750" algn="just">
              <a:buFont typeface="Arial" panose="020B0604020202020204" pitchFamily="34" charset="0"/>
              <a:buChar char="•"/>
            </a:pPr>
            <a:endParaRPr lang="es-EC" sz="2000" dirty="0">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es-EC" sz="2000" dirty="0">
                <a:latin typeface="Times New Roman" panose="02020603050405020304" pitchFamily="18" charset="0"/>
                <a:cs typeface="Times New Roman" panose="02020603050405020304" pitchFamily="18" charset="0"/>
              </a:rPr>
              <a:t>Piensas que tu ansiedad podría estar vinculada a un problema de salud </a:t>
            </a:r>
            <a:r>
              <a:rPr lang="es-EC" sz="2000" dirty="0" smtClean="0">
                <a:latin typeface="Times New Roman" panose="02020603050405020304" pitchFamily="18" charset="0"/>
                <a:cs typeface="Times New Roman" panose="02020603050405020304" pitchFamily="18" charset="0"/>
              </a:rPr>
              <a:t>física</a:t>
            </a:r>
          </a:p>
          <a:p>
            <a:pPr marL="285750" lvl="0" indent="-285750" algn="just">
              <a:buFont typeface="Arial" panose="020B0604020202020204" pitchFamily="34" charset="0"/>
              <a:buChar char="•"/>
            </a:pPr>
            <a:endParaRPr lang="es-EC" sz="2000" dirty="0">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es-EC" sz="2000" dirty="0">
                <a:latin typeface="Times New Roman" panose="02020603050405020304" pitchFamily="18" charset="0"/>
                <a:cs typeface="Times New Roman" panose="02020603050405020304" pitchFamily="18" charset="0"/>
              </a:rPr>
              <a:t>Tienes pensamientos o conductas suicidas (de ser así, procura tratamiento de urgencia inmediatamente</a:t>
            </a:r>
            <a:r>
              <a:rPr lang="es-EC" sz="2000" dirty="0" smtClean="0">
                <a:latin typeface="Times New Roman" panose="02020603050405020304" pitchFamily="18" charset="0"/>
                <a:cs typeface="Times New Roman" panose="02020603050405020304" pitchFamily="18" charset="0"/>
              </a:rPr>
              <a:t>)</a:t>
            </a:r>
          </a:p>
          <a:p>
            <a:pPr marL="285750" lvl="0" indent="-285750" algn="just">
              <a:buFont typeface="Arial" panose="020B0604020202020204" pitchFamily="34" charset="0"/>
              <a:buChar char="•"/>
            </a:pPr>
            <a:endParaRPr lang="es-EC"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s-EC" sz="2000" dirty="0">
                <a:latin typeface="Times New Roman" panose="02020603050405020304" pitchFamily="18" charset="0"/>
                <a:cs typeface="Times New Roman" panose="02020603050405020304" pitchFamily="18" charset="0"/>
              </a:rPr>
              <a:t>Es posible que tus preocupaciones no se vayan por sí solas y que empeoren con el paso del tiempo si no procuras ayuda. Visita a tu médico o a un profesional de salud mental antes de que tu ansiedad empeore. Es más fácil tratarla si obtienes ayuda pronto.</a:t>
            </a:r>
          </a:p>
          <a:p>
            <a:endParaRPr lang="es-EC" dirty="0"/>
          </a:p>
        </p:txBody>
      </p:sp>
      <p:sp>
        <p:nvSpPr>
          <p:cNvPr id="3" name="CuadroTexto 2"/>
          <p:cNvSpPr txBox="1"/>
          <p:nvPr/>
        </p:nvSpPr>
        <p:spPr>
          <a:xfrm>
            <a:off x="2862774" y="464235"/>
            <a:ext cx="6724357" cy="523220"/>
          </a:xfrm>
          <a:prstGeom prst="rect">
            <a:avLst/>
          </a:prstGeom>
          <a:noFill/>
        </p:spPr>
        <p:txBody>
          <a:bodyPr wrap="square" rtlCol="0">
            <a:spAutoFit/>
          </a:bodyPr>
          <a:lstStyle/>
          <a:p>
            <a:pPr algn="ctr"/>
            <a:r>
              <a:rPr lang="es-EC" sz="2800" b="1" dirty="0" smtClean="0">
                <a:latin typeface="Times New Roman" panose="02020603050405020304" pitchFamily="18" charset="0"/>
                <a:cs typeface="Times New Roman" panose="02020603050405020304" pitchFamily="18" charset="0"/>
              </a:rPr>
              <a:t>¿Cuándo pedir ayuda si me siento ansioso? </a:t>
            </a:r>
            <a:endParaRPr lang="es-EC"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8908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CuadroTexto 1"/>
          <p:cNvSpPr txBox="1"/>
          <p:nvPr/>
        </p:nvSpPr>
        <p:spPr>
          <a:xfrm>
            <a:off x="2743199" y="422031"/>
            <a:ext cx="7343335" cy="461665"/>
          </a:xfrm>
          <a:prstGeom prst="rect">
            <a:avLst/>
          </a:prstGeom>
          <a:noFill/>
        </p:spPr>
        <p:txBody>
          <a:bodyPr wrap="square" rtlCol="0">
            <a:spAutoFit/>
          </a:bodyPr>
          <a:lstStyle/>
          <a:p>
            <a:pPr algn="ctr"/>
            <a:r>
              <a:rPr lang="es-EC" sz="2400" b="1" i="1" u="sng" dirty="0" smtClean="0"/>
              <a:t>¿Cómo puedo manejar la ansiedad desde mi casa?</a:t>
            </a:r>
            <a:endParaRPr lang="es-EC" sz="2400" b="1" i="1" u="sng" dirty="0"/>
          </a:p>
        </p:txBody>
      </p:sp>
      <p:sp>
        <p:nvSpPr>
          <p:cNvPr id="3" name="CuadroTexto 2"/>
          <p:cNvSpPr txBox="1"/>
          <p:nvPr/>
        </p:nvSpPr>
        <p:spPr>
          <a:xfrm>
            <a:off x="696350" y="1153551"/>
            <a:ext cx="11043138" cy="5078313"/>
          </a:xfrm>
          <a:prstGeom prst="rect">
            <a:avLst/>
          </a:prstGeom>
          <a:noFill/>
        </p:spPr>
        <p:txBody>
          <a:bodyPr wrap="square" rtlCol="0">
            <a:spAutoFit/>
          </a:bodyPr>
          <a:lstStyle/>
          <a:p>
            <a:pPr marL="285750" indent="-285750">
              <a:buFont typeface="Arial" panose="020B0604020202020204" pitchFamily="34" charset="0"/>
              <a:buChar char="•"/>
            </a:pPr>
            <a:r>
              <a:rPr lang="es-EC" b="1" dirty="0"/>
              <a:t>El primer paso es identificar las causas que están detonando esta emoción</a:t>
            </a:r>
            <a:r>
              <a:rPr lang="es-EC" b="1" dirty="0" smtClean="0"/>
              <a:t>.</a:t>
            </a:r>
          </a:p>
          <a:p>
            <a:r>
              <a:rPr lang="es-EC" dirty="0" smtClean="0"/>
              <a:t>Identifica que provoca que te sientas ansioso, puede ser un acto ajeno, un pensamiento o un sentimiento; lleva un diario sobre cada vez que te sientes mal y qué es lo que has identificado que lo provoca. </a:t>
            </a:r>
          </a:p>
          <a:p>
            <a:r>
              <a:rPr lang="es-EC" dirty="0" smtClean="0"/>
              <a:t>Una vez hecho esto sustituye lo que te hace sentir mal con algo que te haga sentir bien.  </a:t>
            </a:r>
          </a:p>
          <a:p>
            <a:endParaRPr lang="es-EC" dirty="0" smtClean="0"/>
          </a:p>
          <a:p>
            <a:pPr marL="285750" indent="-285750">
              <a:buFont typeface="Arial" panose="020B0604020202020204" pitchFamily="34" charset="0"/>
              <a:buChar char="•"/>
            </a:pPr>
            <a:r>
              <a:rPr lang="es-EC" dirty="0"/>
              <a:t> </a:t>
            </a:r>
            <a:r>
              <a:rPr lang="es-EC" b="1" dirty="0" smtClean="0"/>
              <a:t>Habla de lo que te ocurre con alguien y si no tienes a nadie, escúchate, parecerá raro, pero pocas personas oyen su voz interna.</a:t>
            </a:r>
          </a:p>
          <a:p>
            <a:pPr marL="285750" indent="-285750">
              <a:buFont typeface="Arial" panose="020B0604020202020204" pitchFamily="34" charset="0"/>
              <a:buChar char="•"/>
            </a:pPr>
            <a:endParaRPr lang="es-EC" b="1" dirty="0"/>
          </a:p>
          <a:p>
            <a:pPr marL="285750" indent="-285750">
              <a:buFont typeface="Arial" panose="020B0604020202020204" pitchFamily="34" charset="0"/>
              <a:buChar char="•"/>
            </a:pPr>
            <a:r>
              <a:rPr lang="es-EC" b="1" dirty="0" smtClean="0"/>
              <a:t>Organízate. Organiza lo que posees, tus actos y tus emociones; muchas veces nos frustramos porque no sabemos cómo hacer las cosas. </a:t>
            </a:r>
          </a:p>
          <a:p>
            <a:pPr marL="285750" indent="-285750">
              <a:buFont typeface="Arial" panose="020B0604020202020204" pitchFamily="34" charset="0"/>
              <a:buChar char="•"/>
            </a:pPr>
            <a:endParaRPr lang="es-EC" b="1" dirty="0"/>
          </a:p>
          <a:p>
            <a:pPr marL="285750" indent="-285750">
              <a:buFont typeface="Arial" panose="020B0604020202020204" pitchFamily="34" charset="0"/>
              <a:buChar char="•"/>
            </a:pPr>
            <a:r>
              <a:rPr lang="es-EC" b="1" dirty="0" smtClean="0"/>
              <a:t>Actívate, no pases mucho tiempo en un solo lugar de la casa, realiza ejercicio y conversa con quienes tienes alrededor. </a:t>
            </a:r>
          </a:p>
          <a:p>
            <a:pPr marL="285750" indent="-285750">
              <a:buFont typeface="Arial" panose="020B0604020202020204" pitchFamily="34" charset="0"/>
              <a:buChar char="•"/>
            </a:pPr>
            <a:endParaRPr lang="es-EC" b="1" dirty="0"/>
          </a:p>
          <a:p>
            <a:pPr marL="285750" indent="-285750">
              <a:buFont typeface="Arial" panose="020B0604020202020204" pitchFamily="34" charset="0"/>
              <a:buChar char="•"/>
            </a:pPr>
            <a:r>
              <a:rPr lang="es-EC" b="1" dirty="0" smtClean="0"/>
              <a:t>Céntrate  en el presente, nada es mas seguro que el hoy.</a:t>
            </a:r>
          </a:p>
          <a:p>
            <a:pPr marL="285750" indent="-285750">
              <a:buFont typeface="Arial" panose="020B0604020202020204" pitchFamily="34" charset="0"/>
              <a:buChar char="•"/>
            </a:pPr>
            <a:endParaRPr lang="es-EC" b="1" dirty="0"/>
          </a:p>
          <a:p>
            <a:pPr marL="285750" indent="-285750">
              <a:buFont typeface="Arial" panose="020B0604020202020204" pitchFamily="34" charset="0"/>
              <a:buChar char="•"/>
            </a:pPr>
            <a:r>
              <a:rPr lang="es-EC" b="1" dirty="0" smtClean="0"/>
              <a:t>Aprende a respirar; conoce cómo funciona aquello que te mantiene vivo y cada vez que te sientas ansioso recuerda cómo se respira. </a:t>
            </a:r>
            <a:endParaRPr lang="es-EC" b="1" dirty="0"/>
          </a:p>
        </p:txBody>
      </p:sp>
    </p:spTree>
    <p:extLst>
      <p:ext uri="{BB962C8B-B14F-4D97-AF65-F5344CB8AC3E}">
        <p14:creationId xmlns:p14="http://schemas.microsoft.com/office/powerpoint/2010/main" val="310522812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807</Words>
  <Application>Microsoft Office PowerPoint</Application>
  <PresentationFormat>Panorámica</PresentationFormat>
  <Paragraphs>68</Paragraphs>
  <Slides>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Calibri</vt:lpstr>
      <vt:lpstr>Calibri Light</vt:lpstr>
      <vt:lpstr>Harlow Solid Italic</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14</cp:revision>
  <dcterms:created xsi:type="dcterms:W3CDTF">2020-05-07T21:59:57Z</dcterms:created>
  <dcterms:modified xsi:type="dcterms:W3CDTF">2020-05-07T23:46:54Z</dcterms:modified>
</cp:coreProperties>
</file>